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99" r:id="rId3"/>
  </p:sldMasterIdLst>
  <p:notesMasterIdLst>
    <p:notesMasterId r:id="rId14"/>
  </p:notesMasterIdLst>
  <p:sldIdLst>
    <p:sldId id="335" r:id="rId4"/>
    <p:sldId id="369" r:id="rId5"/>
    <p:sldId id="368" r:id="rId6"/>
    <p:sldId id="388" r:id="rId7"/>
    <p:sldId id="389" r:id="rId8"/>
    <p:sldId id="375" r:id="rId9"/>
    <p:sldId id="377" r:id="rId10"/>
    <p:sldId id="390" r:id="rId11"/>
    <p:sldId id="357" r:id="rId12"/>
    <p:sldId id="373" r:id="rId13"/>
  </p:sldIdLst>
  <p:sldSz cx="12192000" cy="6858000"/>
  <p:notesSz cx="680878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Igumnova" initials="M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F3F"/>
    <a:srgbClr val="E36215"/>
    <a:srgbClr val="33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8"/>
    <p:restoredTop sz="95897"/>
  </p:normalViewPr>
  <p:slideViewPr>
    <p:cSldViewPr snapToGrid="0" snapToObjects="1" showGuides="1">
      <p:cViewPr varScale="1">
        <p:scale>
          <a:sx n="73" d="100"/>
          <a:sy n="73" d="100"/>
        </p:scale>
        <p:origin x="66" y="3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08F-03AA-7E44-A2A9-4BCFE3506901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35"/>
            <a:ext cx="54470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846F-5C31-774D-B571-CD7FC917C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3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Оставляем картинки, текст набиваем в презентации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07536-3B12-421C-82D3-118C5DE8D32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6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7536-3B12-421C-82D3-118C5DE8D3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7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5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8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3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0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9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2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4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8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77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9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5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6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9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vfedo\Downloads\В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0" y="-1"/>
            <a:ext cx="8483146" cy="5264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EC7D69-A368-8346-9A20-A921FB3A1CB1}"/>
              </a:ext>
            </a:extLst>
          </p:cNvPr>
          <p:cNvSpPr txBox="1"/>
          <p:nvPr/>
        </p:nvSpPr>
        <p:spPr>
          <a:xfrm>
            <a:off x="8810000" y="0"/>
            <a:ext cx="3104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E4F3F"/>
                </a:solidFill>
              </a:rPr>
              <a:t>22 июня </a:t>
            </a:r>
          </a:p>
          <a:p>
            <a:r>
              <a:rPr lang="ru-RU" sz="9600" b="1" dirty="0" smtClean="0">
                <a:solidFill>
                  <a:srgbClr val="CE4F3F"/>
                </a:solidFill>
              </a:rPr>
              <a:t>202</a:t>
            </a:r>
            <a:r>
              <a:rPr lang="en-US" sz="9600" b="1" dirty="0" smtClean="0">
                <a:solidFill>
                  <a:srgbClr val="CE4F3F"/>
                </a:solidFill>
              </a:rPr>
              <a:t>3</a:t>
            </a:r>
            <a:endParaRPr lang="ru-RU" sz="9600" b="1" dirty="0">
              <a:solidFill>
                <a:srgbClr val="CE4F3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C973FE-50BB-114C-B539-FE1E5FFFC7BD}"/>
              </a:ext>
            </a:extLst>
          </p:cNvPr>
          <p:cNvSpPr txBox="1"/>
          <p:nvPr/>
        </p:nvSpPr>
        <p:spPr>
          <a:xfrm>
            <a:off x="207819" y="5382161"/>
            <a:ext cx="6452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E4F3F"/>
                </a:solidFill>
              </a:rPr>
              <a:t>Мероприятия, проводимые </a:t>
            </a:r>
          </a:p>
          <a:p>
            <a:r>
              <a:rPr lang="ru-RU" sz="4000" b="1" dirty="0">
                <a:solidFill>
                  <a:srgbClr val="CE4F3F"/>
                </a:solidFill>
              </a:rPr>
              <a:t>в День памяти и скорби</a:t>
            </a:r>
            <a:endParaRPr lang="ru-RU" sz="6600" b="1" dirty="0">
              <a:solidFill>
                <a:srgbClr val="CE4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943043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ООД «Поисковое движение России»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500" dirty="0" smtClean="0">
                <a:solidFill>
                  <a:srgbClr val="FF0000"/>
                </a:solidFill>
              </a:rPr>
              <a:t>Памятные митинги с возложением цветов</a:t>
            </a:r>
            <a:r>
              <a:rPr lang="ru-RU" sz="1500" dirty="0" smtClean="0"/>
              <a:t>. Торжественно-траурные </a:t>
            </a:r>
            <a:r>
              <a:rPr lang="ru-RU" sz="1500" dirty="0"/>
              <a:t>митинги, посвящённые Дню памяти </a:t>
            </a:r>
            <a:r>
              <a:rPr lang="ru-RU" sz="1500" dirty="0" smtClean="0"/>
              <a:t>и </a:t>
            </a:r>
            <a:r>
              <a:rPr lang="ru-RU" sz="1500" dirty="0"/>
              <a:t>скорби. Поисковики заступят в почётный караул, а также возложат цветы у памятных мест в своих </a:t>
            </a:r>
            <a:r>
              <a:rPr lang="ru-RU" sz="1500" dirty="0" smtClean="0"/>
              <a:t>регионах (84 региона)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Церемония захоронения бойцов и командиров Красной Армии</a:t>
            </a:r>
            <a:r>
              <a:rPr lang="ru-RU" sz="1500" dirty="0"/>
              <a:t>. Торжественно-траурные церемонии захоронения бойцов </a:t>
            </a:r>
            <a:br>
              <a:rPr lang="ru-RU" sz="1500" dirty="0"/>
            </a:br>
            <a:r>
              <a:rPr lang="ru-RU" sz="1500" dirty="0"/>
              <a:t>и командиров Красной армии, найденных поисковиками в ходе полевых </a:t>
            </a:r>
            <a:r>
              <a:rPr lang="ru-RU" sz="1500" dirty="0" smtClean="0"/>
              <a:t>работ (</a:t>
            </a:r>
            <a:r>
              <a:rPr lang="ru-RU" sz="1500" dirty="0">
                <a:ea typeface="Lato Black" panose="020F0502020204030203" pitchFamily="34" charset="0"/>
                <a:cs typeface="Lato Black" panose="020F0502020204030203" pitchFamily="34" charset="0"/>
              </a:rPr>
              <a:t>Москва, Московская, Калининградская, Тверская области, Республика Ингушетия</a:t>
            </a:r>
            <a:r>
              <a:rPr lang="ru-RU" sz="1500" dirty="0" smtClean="0"/>
              <a:t>)	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Судьба солдата. Общественная приемная</a:t>
            </a:r>
            <a:r>
              <a:rPr lang="ru-RU" sz="1500" dirty="0">
                <a:solidFill>
                  <a:srgbClr val="FF0000"/>
                </a:solidFill>
              </a:rPr>
              <a:t>. </a:t>
            </a:r>
            <a:r>
              <a:rPr lang="ru-RU" sz="1500" dirty="0"/>
              <a:t>Сбор запросов для организации розыска архивных сведений о советских военнослужащих, </a:t>
            </a:r>
            <a:r>
              <a:rPr lang="ru-RU" sz="1500" dirty="0" smtClean="0"/>
              <a:t>погибших </a:t>
            </a:r>
            <a:r>
              <a:rPr lang="ru-RU" sz="1500" dirty="0"/>
              <a:t>и пропавших без вести в годы Великой Отечественной </a:t>
            </a:r>
            <a:r>
              <a:rPr lang="ru-RU" sz="1500" dirty="0" smtClean="0"/>
              <a:t>войны (18 регионов)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Выставки поисковиков</a:t>
            </a:r>
            <a:r>
              <a:rPr lang="ru-RU" sz="1500" dirty="0">
                <a:solidFill>
                  <a:srgbClr val="FF0000"/>
                </a:solidFill>
              </a:rPr>
              <a:t>.</a:t>
            </a:r>
            <a:r>
              <a:rPr lang="ru-RU" sz="1500" dirty="0"/>
              <a:t> Передвижная выставка экспонатов, обнаруженных в ходе экспедиций в рамках общероссийской акции «Вахта Памяти</a:t>
            </a:r>
            <a:r>
              <a:rPr lang="ru-RU" sz="1500" dirty="0" smtClean="0"/>
              <a:t>» (23 региона)</a:t>
            </a:r>
            <a:endParaRPr lang="ru-RU" sz="15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" y="4947726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65" y="4947726"/>
            <a:ext cx="3560378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62" y="4947725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1" y="0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3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«Огненные картины войны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164" y="1779268"/>
            <a:ext cx="10697260" cy="2598768"/>
          </a:xfrm>
        </p:spPr>
        <p:txBody>
          <a:bodyPr>
            <a:normAutofit/>
          </a:bodyPr>
          <a:lstStyle/>
          <a:p>
            <a:r>
              <a:rPr lang="ru-RU" dirty="0"/>
              <a:t>В России и странах зарубежья </a:t>
            </a:r>
            <a:r>
              <a:rPr lang="en-US" dirty="0" smtClean="0"/>
              <a:t>21 </a:t>
            </a:r>
            <a:r>
              <a:rPr lang="ru-RU" dirty="0" smtClean="0"/>
              <a:t>и 22 июня Волонтёры </a:t>
            </a:r>
            <a:r>
              <a:rPr lang="ru-RU" dirty="0"/>
              <a:t>Победы и партия «Единая Россия» проведут ежегодную Международную акцию «Огненные картины войны». Добровольцы, представители партии «Единая Россия», общественные деятели и жители населенных пунктов почтут память павших и создадут масштабные огненные инсталляции, которые связаны общей темой: «Трагедии и Победы региона (страны) в годы Великой Отечественной войны</a:t>
            </a:r>
            <a:r>
              <a:rPr lang="ru-RU" dirty="0" smtClean="0"/>
              <a:t>».</a:t>
            </a:r>
          </a:p>
          <a:p>
            <a:r>
              <a:rPr lang="ru-RU" dirty="0"/>
              <a:t>География:</a:t>
            </a:r>
          </a:p>
          <a:p>
            <a:r>
              <a:rPr lang="ru-RU" dirty="0"/>
              <a:t>89 субъектов Российской Федерации, зарубежные государства </a:t>
            </a:r>
            <a:br>
              <a:rPr lang="ru-RU" dirty="0"/>
            </a:br>
            <a:r>
              <a:rPr lang="ru-RU" dirty="0"/>
              <a:t>(Международные представительства ВОД «Волонтёры Победы»)</a:t>
            </a:r>
            <a:endParaRPr lang="en-US" dirty="0" smtClean="0"/>
          </a:p>
          <a:p>
            <a:r>
              <a:rPr lang="ru-RU" dirty="0" smtClean="0"/>
              <a:t>Точки </a:t>
            </a:r>
            <a:r>
              <a:rPr lang="ru-RU" dirty="0"/>
              <a:t>проведения акции будут указаны на сайте </a:t>
            </a:r>
            <a:r>
              <a:rPr lang="ru-RU" dirty="0" err="1" smtClean="0"/>
              <a:t>волонтерыпобеды.рф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65" y="-1"/>
            <a:ext cx="908336" cy="10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33" y="64037"/>
            <a:ext cx="960531" cy="96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53" y="4538240"/>
            <a:ext cx="2527732" cy="2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6" y="4440959"/>
            <a:ext cx="2725738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8" y="4538240"/>
            <a:ext cx="3037786" cy="22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6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/>
              <a:t>Акция «Свеча памяти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Волонтеры Победы, партия «Единая Россия», представители общественных и патриотических объединений, жители России и зарубежья в 82-ю годовщину со дня начала Великой Отечественной войны зажгут Свечи памяти. В День памяти и скорби добровольцы </a:t>
            </a:r>
            <a:br>
              <a:rPr lang="ru-RU" dirty="0"/>
            </a:br>
            <a:r>
              <a:rPr lang="ru-RU" dirty="0"/>
              <a:t>и все желающие соберутся у памятных мест, воинских мемориалов </a:t>
            </a:r>
            <a:r>
              <a:rPr lang="ru-RU" dirty="0" smtClean="0"/>
              <a:t>и </a:t>
            </a:r>
            <a:r>
              <a:rPr lang="ru-RU" dirty="0"/>
              <a:t>на центральных улицах населенных пунктов, чтобы зажечь Свечи памяти, отдать дань уважения тем, кто погиб в годы войны и сражался с нацизмом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89 </a:t>
            </a:r>
            <a:r>
              <a:rPr lang="ru-RU" dirty="0"/>
              <a:t>субъектов РФ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Международные </a:t>
            </a:r>
            <a:r>
              <a:rPr lang="ru-RU" dirty="0" smtClean="0"/>
              <a:t>представительства Волонтеров </a:t>
            </a:r>
            <a:r>
              <a:rPr lang="ru-RU" dirty="0"/>
              <a:t>Победы</a:t>
            </a:r>
          </a:p>
          <a:p>
            <a:r>
              <a:rPr lang="ru-RU" dirty="0"/>
              <a:t>Центральные точки проведения акции будут указаны на сайте </a:t>
            </a:r>
            <a:r>
              <a:rPr lang="ru-RU" dirty="0" err="1"/>
              <a:t>волонтерыпобеды.рф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61" y="0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84" y="0"/>
            <a:ext cx="971377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38" y="8790"/>
            <a:ext cx="886362" cy="9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" y="4579249"/>
            <a:ext cx="3476548" cy="23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3" y="4579249"/>
            <a:ext cx="3561774" cy="23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48" y="4579248"/>
            <a:ext cx="3618371" cy="24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1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E4F3F"/>
                </a:solidFill>
              </a:rPr>
              <a:t>Акция </a:t>
            </a:r>
            <a:r>
              <a:rPr lang="ru-RU" dirty="0" smtClean="0">
                <a:solidFill>
                  <a:srgbClr val="CE4F3F"/>
                </a:solidFill>
              </a:rPr>
              <a:t>«</a:t>
            </a:r>
            <a:r>
              <a:rPr lang="ru-RU" dirty="0">
                <a:solidFill>
                  <a:srgbClr val="CE4F3F"/>
                </a:solidFill>
              </a:rPr>
              <a:t>Путь 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Волонтёры </a:t>
            </a:r>
            <a:r>
              <a:rPr lang="ru-RU" dirty="0" smtClean="0"/>
              <a:t>Победы </a:t>
            </a:r>
            <a:r>
              <a:rPr lang="ru-RU" dirty="0"/>
              <a:t>16 – 22 июня</a:t>
            </a:r>
            <a:r>
              <a:rPr lang="ru-RU" dirty="0" smtClean="0"/>
              <a:t> </a:t>
            </a:r>
            <a:r>
              <a:rPr lang="ru-RU" dirty="0"/>
              <a:t>проведут торжественные церемонии по взятию частиц Вечного огня в городах-героях России. В рамках акции </a:t>
            </a:r>
            <a:r>
              <a:rPr lang="ru-RU" dirty="0" smtClean="0"/>
              <a:t>«</a:t>
            </a:r>
            <a:r>
              <a:rPr lang="ru-RU" dirty="0"/>
              <a:t>Путь Победы» частицы огня доставят к Мамаеву кургану – монументу «Родина-мать зовёт!» в Волгограде. В ночь с 21 на 22 июня, в День памяти и скорби, от этих частиц Волонтеры Победы, представители правительства Волгоградской области, «Единой России» и общественных организаций зажгут масштабную огненную картину в память о тех, кто погиб в годы Великой Отечественной войны. Мероприятия пройдут при поддержке Фонда президентских грантов.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Москва, Санкт-Петербург, Новороссийск, Тула, Смоленск, Мурманск, Керчь, Севастополь и Волгоград. </a:t>
            </a:r>
            <a:endParaRPr lang="ru-RU" dirty="0" smtClean="0"/>
          </a:p>
          <a:p>
            <a:r>
              <a:rPr lang="ru-RU" dirty="0"/>
              <a:t>Вся 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93" y="4288167"/>
            <a:ext cx="3803857" cy="253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73" y="4288166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0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E4F3F"/>
                </a:solidFill>
              </a:rPr>
              <a:t>Онлайн-</a:t>
            </a:r>
            <a:r>
              <a:rPr lang="ru-RU" dirty="0" err="1" smtClean="0">
                <a:solidFill>
                  <a:srgbClr val="CE4F3F"/>
                </a:solidFill>
              </a:rPr>
              <a:t>флешмоб</a:t>
            </a:r>
            <a:r>
              <a:rPr lang="ru-RU" dirty="0" smtClean="0">
                <a:solidFill>
                  <a:srgbClr val="CE4F3F"/>
                </a:solidFill>
              </a:rPr>
              <a:t> «Путь </a:t>
            </a:r>
            <a:r>
              <a:rPr lang="ru-RU" dirty="0">
                <a:solidFill>
                  <a:srgbClr val="CE4F3F"/>
                </a:solidFill>
              </a:rPr>
              <a:t>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Ко Дню памяти и скорби Волонтёры Победы запустили онлайн-</a:t>
            </a:r>
            <a:r>
              <a:rPr lang="ru-RU" dirty="0" err="1"/>
              <a:t>флешмоб</a:t>
            </a:r>
            <a:r>
              <a:rPr lang="ru-RU" dirty="0"/>
              <a:t> «Путь Победы». В память о тех, кто отдал свою жизнь за освобождение мира от нацизма, кто пролил свою кровь на полях сражений, Волонтёры Победы предлагают зажечь виртуальные Свечи памяти. Чтобы принять участие в онлайн-</a:t>
            </a:r>
            <a:r>
              <a:rPr lang="ru-RU" dirty="0" err="1"/>
              <a:t>флешмобе</a:t>
            </a:r>
            <a:r>
              <a:rPr lang="ru-RU" dirty="0"/>
              <a:t>, необходимо зайти на страницу акции «Путь Победы» на сайте </a:t>
            </a:r>
            <a:r>
              <a:rPr lang="ru-RU" dirty="0" smtClean="0"/>
              <a:t> подвиг80.рф </a:t>
            </a:r>
            <a:r>
              <a:rPr lang="ru-RU" dirty="0"/>
              <a:t>и выполнить несколько шагов. Все подробности размещены на сайте акции. Акция проводится при поддержке </a:t>
            </a:r>
            <a:br>
              <a:rPr lang="ru-RU" dirty="0"/>
            </a:br>
            <a:r>
              <a:rPr lang="ru-RU" dirty="0"/>
              <a:t>Фонда президентских грантов. </a:t>
            </a:r>
            <a:r>
              <a:rPr lang="ru-RU" dirty="0" smtClean="0"/>
              <a:t> Срок проведения - с </a:t>
            </a:r>
            <a:r>
              <a:rPr lang="ru-RU" dirty="0"/>
              <a:t>22 мая по 22 июня 2023 </a:t>
            </a:r>
            <a:r>
              <a:rPr lang="ru-RU" dirty="0" smtClean="0"/>
              <a:t>года.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89 субъектов Российской Федерации, зарубежные государства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(</a:t>
            </a:r>
            <a:r>
              <a:rPr lang="ru-RU" dirty="0"/>
              <a:t>Международные представительства ВОД «Волонтёры Победы»)</a:t>
            </a:r>
            <a:endParaRPr lang="ru-RU" sz="1050" dirty="0"/>
          </a:p>
          <a:p>
            <a:r>
              <a:rPr lang="ru-RU" dirty="0" smtClean="0"/>
              <a:t>Вся </a:t>
            </a:r>
            <a:r>
              <a:rPr lang="ru-RU" dirty="0"/>
              <a:t>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44" y="4268927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44" y="4268927"/>
            <a:ext cx="3803857" cy="25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18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="" xmlns:a16="http://schemas.microsoft.com/office/drawing/2014/main" id="{DC09A13F-FE80-EE4B-823D-31F6DE5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18" y="543235"/>
            <a:ext cx="7457299" cy="660730"/>
          </a:xfrm>
        </p:spPr>
        <p:txBody>
          <a:bodyPr>
            <a:normAutofit/>
          </a:bodyPr>
          <a:lstStyle/>
          <a:p>
            <a:r>
              <a:rPr lang="ru-RU" spc="300" dirty="0">
                <a:solidFill>
                  <a:srgbClr val="E362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МИНУТА МОЛЧАНИЯ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67" y="4814409"/>
            <a:ext cx="4584483" cy="1797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>
          <a:xfrm>
            <a:off x="8140781" y="4810710"/>
            <a:ext cx="903927" cy="1799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77F956-B2C6-5A4D-9E9C-55C6F74EF9E3}"/>
              </a:ext>
            </a:extLst>
          </p:cNvPr>
          <p:cNvSpPr txBox="1"/>
          <p:nvPr/>
        </p:nvSpPr>
        <p:spPr>
          <a:xfrm>
            <a:off x="815247" y="1845464"/>
            <a:ext cx="10600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7E6E6">
                    <a:lumMod val="25000"/>
                  </a:srgbClr>
                </a:solidFill>
              </a:rPr>
              <a:t>22 июня 12:15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состоится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Всероссийская минута молчания. Вся страна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затихнет,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чтобы вспомнить тех, кто не вернулся домой с полей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сражений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Великой Отечественной войны.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72E3C87-55DA-CD43-A7B7-2E4870DB36BD}"/>
              </a:ext>
            </a:extLst>
          </p:cNvPr>
          <p:cNvSpPr/>
          <p:nvPr/>
        </p:nvSpPr>
        <p:spPr>
          <a:xfrm>
            <a:off x="6115695" y="3116531"/>
            <a:ext cx="59967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На сайте </a:t>
            </a:r>
            <a:r>
              <a:rPr lang="ru-RU" sz="1500" b="1" dirty="0" err="1">
                <a:solidFill>
                  <a:srgbClr val="CE4F3F"/>
                </a:solidFill>
              </a:rPr>
              <a:t>деньпамяти.рф</a:t>
            </a:r>
            <a:r>
              <a:rPr lang="ru-RU" sz="1500" b="1" dirty="0">
                <a:solidFill>
                  <a:srgbClr val="CE4F3F"/>
                </a:solidFill>
              </a:rPr>
              <a:t>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будет реализована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минута молчания.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52E2789-CEFB-DF42-997C-131A005FC817}"/>
              </a:ext>
            </a:extLst>
          </p:cNvPr>
          <p:cNvSpPr/>
          <p:nvPr/>
        </p:nvSpPr>
        <p:spPr>
          <a:xfrm>
            <a:off x="815248" y="3116531"/>
            <a:ext cx="5003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Во многих городах </a:t>
            </a:r>
            <a:r>
              <a:rPr lang="ru-RU" sz="1500" dirty="0" smtClean="0">
                <a:solidFill>
                  <a:prstClr val="black"/>
                </a:solidFill>
              </a:rPr>
              <a:t>при </a:t>
            </a:r>
            <a:r>
              <a:rPr lang="ru-RU" sz="1500" dirty="0">
                <a:solidFill>
                  <a:prstClr val="black"/>
                </a:solidFill>
              </a:rPr>
              <a:t>проведении минуты молчания </a:t>
            </a:r>
            <a:r>
              <a:rPr lang="ru-RU" sz="1500" dirty="0" smtClean="0">
                <a:solidFill>
                  <a:prstClr val="black"/>
                </a:solidFill>
              </a:rPr>
              <a:t/>
            </a:r>
            <a:br>
              <a:rPr lang="ru-RU" sz="1500" dirty="0" smtClean="0">
                <a:solidFill>
                  <a:prstClr val="black"/>
                </a:solidFill>
              </a:rPr>
            </a:br>
            <a:r>
              <a:rPr lang="ru-RU" sz="1500" dirty="0" smtClean="0">
                <a:solidFill>
                  <a:prstClr val="black"/>
                </a:solidFill>
              </a:rPr>
              <a:t>будет использована </a:t>
            </a:r>
            <a:r>
              <a:rPr lang="ru-RU" sz="1500" dirty="0">
                <a:solidFill>
                  <a:prstClr val="black"/>
                </a:solidFill>
              </a:rPr>
              <a:t>система городского оповещения.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287279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«За Родину»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4" y="1815259"/>
            <a:ext cx="10862513" cy="2174853"/>
          </a:xfrm>
        </p:spPr>
        <p:txBody>
          <a:bodyPr/>
          <a:lstStyle/>
          <a:p>
            <a:r>
              <a:rPr lang="ru-RU" sz="1600" dirty="0">
                <a:cs typeface="Arial" panose="020B0604020202020204" pitchFamily="34" charset="0"/>
              </a:rPr>
              <a:t>Ко Дню памяти и скорби </a:t>
            </a:r>
            <a:r>
              <a:rPr lang="ru-RU" sz="1600" dirty="0" err="1">
                <a:cs typeface="Arial" panose="020B0604020202020204" pitchFamily="34" charset="0"/>
              </a:rPr>
              <a:t>реконструкторы</a:t>
            </a:r>
            <a:r>
              <a:rPr lang="ru-RU" sz="1600" dirty="0">
                <a:cs typeface="Arial" panose="020B0604020202020204" pitchFamily="34" charset="0"/>
              </a:rPr>
              <a:t> из разных регионов страны проведут патриотические мероприятия: интерактивные площадки, выставки военной техники и снаряжения участников Великой Отечественной войны, караулы, возложения цветов к памятным местам.</a:t>
            </a:r>
          </a:p>
          <a:p>
            <a:r>
              <a:rPr lang="ru-RU" sz="1600" dirty="0">
                <a:cs typeface="Arial" panose="020B0604020202020204" pitchFamily="34" charset="0"/>
              </a:rPr>
              <a:t>Памятная акция несет воспитательный и просветительский эффект, направлена на трансляцию истории нашего государства и наглядной пропаганде подвигов героев Отечества. Представители ООД РОСРЕКОН, одетые в форму солдат Великой Отечественной войны организуют военно-исторические площадки и караулы для привлечения внимания молодого поколения к подвигу предков.</a:t>
            </a:r>
          </a:p>
          <a:p>
            <a:r>
              <a:rPr lang="ru-RU" sz="1600" dirty="0"/>
              <a:t>Вся информация о проведении </a:t>
            </a:r>
            <a:r>
              <a:rPr lang="ru-RU" sz="1600" dirty="0" smtClean="0"/>
              <a:t>акции: 8 </a:t>
            </a:r>
            <a:r>
              <a:rPr lang="ru-RU" sz="1600" dirty="0"/>
              <a:t>(909) 923-41-99 Михаил </a:t>
            </a:r>
            <a:r>
              <a:rPr lang="ru-RU" sz="1600" dirty="0" err="1"/>
              <a:t>Шмаевич</a:t>
            </a:r>
            <a:r>
              <a:rPr lang="ru-RU" sz="1600" dirty="0"/>
              <a:t> </a:t>
            </a:r>
            <a:r>
              <a:rPr lang="ru-RU" sz="1600" dirty="0" smtClean="0"/>
              <a:t>исполнительный директор </a:t>
            </a:r>
            <a:r>
              <a:rPr lang="ru-RU" sz="1600" dirty="0"/>
              <a:t>ООД </a:t>
            </a:r>
            <a:r>
              <a:rPr lang="ru-RU" sz="1600" dirty="0" smtClean="0"/>
              <a:t>«</a:t>
            </a:r>
            <a:r>
              <a:rPr lang="ru-RU" sz="1600" dirty="0" err="1" smtClean="0"/>
              <a:t>Росрекон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" y="4424087"/>
            <a:ext cx="3334133" cy="222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2" y="4452898"/>
            <a:ext cx="3285398" cy="219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99" y="4484183"/>
            <a:ext cx="3305060" cy="219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0"/>
            <a:ext cx="13906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0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Концерт-акция «Ночь без войны»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3" y="1760275"/>
            <a:ext cx="11042331" cy="2174853"/>
          </a:xfrm>
        </p:spPr>
        <p:txBody>
          <a:bodyPr>
            <a:norm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В ночь с 21 на 22 июня у подножья Ржевского мемориала Советскому солдату Бессмертный полк России и Союз десантников России проведут традиционный концерт-акцию «Ночь без войны», в котором выступят ведущие поэты и авторы-исполнители страны. 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4 утра концерт прервется звуками бомбежки, артобстрела, ревом танков. Прозвучит голос Левитана, и все вместе споют «Вставай, страна огромная!».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</a:t>
            </a:r>
            <a:r>
              <a:rPr lang="ru-RU" sz="1600" dirty="0" err="1" smtClean="0">
                <a:cs typeface="Arial" panose="020B0604020202020204" pitchFamily="34" charset="0"/>
              </a:rPr>
              <a:t>соцсетях</a:t>
            </a:r>
            <a:r>
              <a:rPr lang="ru-RU" sz="1600" dirty="0" smtClean="0">
                <a:cs typeface="Arial" panose="020B0604020202020204" pitchFamily="34" charset="0"/>
              </a:rPr>
              <a:t> движения Бессмертный полк России будет </a:t>
            </a:r>
            <a:r>
              <a:rPr lang="ru-RU" sz="1600" dirty="0">
                <a:cs typeface="Arial" panose="020B0604020202020204" pitchFamily="34" charset="0"/>
              </a:rPr>
              <a:t>презентован ролик, где активисты </a:t>
            </a:r>
            <a:r>
              <a:rPr lang="ru-RU" sz="1600" dirty="0" smtClean="0">
                <a:cs typeface="Arial" panose="020B0604020202020204" pitchFamily="34" charset="0"/>
              </a:rPr>
              <a:t>движения </a:t>
            </a:r>
            <a:r>
              <a:rPr lang="ru-RU" sz="1600" dirty="0">
                <a:cs typeface="Arial" panose="020B0604020202020204" pitchFamily="34" charset="0"/>
              </a:rPr>
              <a:t>из разных регионов под руководством солиста крупнейших отечественных и зарубежных музыкальных коллективов, «голоса Бессмертного полка России» Михаила Гаврилова исполняют песню «Поклонимся великим тем годам».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5" b="12828" l="62844" r="71427"/>
                    </a14:imgEffect>
                  </a14:imgLayer>
                </a14:imgProps>
              </a:ext>
            </a:extLst>
          </a:blip>
          <a:srcRect l="61771" r="27500" b="85747"/>
          <a:stretch/>
        </p:blipFill>
        <p:spPr>
          <a:xfrm>
            <a:off x="10149758" y="-227141"/>
            <a:ext cx="2029688" cy="1516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70" y="137429"/>
            <a:ext cx="1204027" cy="1152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14" y="4269557"/>
            <a:ext cx="4217309" cy="237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polkrf.ru/storage/news/attaches/566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3"/>
          <a:stretch/>
        </p:blipFill>
        <p:spPr bwMode="auto">
          <a:xfrm>
            <a:off x="1130587" y="4269556"/>
            <a:ext cx="3965119" cy="237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154899" cy="1325563"/>
          </a:xfrm>
        </p:spPr>
        <p:txBody>
          <a:bodyPr>
            <a:normAutofit/>
          </a:bodyPr>
          <a:lstStyle/>
          <a:p>
            <a:r>
              <a:rPr lang="ru-RU" dirty="0"/>
              <a:t>Мероприятия и акции </a:t>
            </a:r>
            <a:r>
              <a:rPr lang="ru-RU" dirty="0" smtClean="0"/>
              <a:t>ВВПОД «ЮНАРМИЯ»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46" y="2098756"/>
            <a:ext cx="10515600" cy="43571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Всероссийская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юнармейская акция «Память поколений»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Юнармейцам </a:t>
            </a:r>
            <a:r>
              <a:rPr lang="ru-RU" dirty="0"/>
              <a:t>предлагается провести исследовательскую работу, направленную на восстановление и систематизацию биографии (в том числе и боевого пути) своих родственников или земляков – участников Великой Отечественной войны, тех с чьими портретами юнармейцы принимали участие (или хотят принять участие) в народном шествии «Бессмертный полк».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Всероссийская акция «Пост № 1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 </a:t>
            </a:r>
            <a:r>
              <a:rPr lang="ru-RU" dirty="0"/>
              <a:t>рамках патриотической акции юнармейцы возлагают венки к мемориалам воинской славы и заступают в Почетный караул. Тем самым, отдают дань памяти павшим, совершившим ратные и трудовые подвиги в годы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93" y="0"/>
            <a:ext cx="2563907" cy="122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11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709</Words>
  <Application>Microsoft Office PowerPoint</Application>
  <PresentationFormat>Широкоэкранный</PresentationFormat>
  <Paragraphs>53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Lato Black</vt:lpstr>
      <vt:lpstr>Wingdings</vt:lpstr>
      <vt:lpstr>Тема Office</vt:lpstr>
      <vt:lpstr>3_Тема Office</vt:lpstr>
      <vt:lpstr>2_Тема Office</vt:lpstr>
      <vt:lpstr>Презентация PowerPoint</vt:lpstr>
      <vt:lpstr>Акция «Огненные картины войны»</vt:lpstr>
      <vt:lpstr>Акция «Свеча памяти» </vt:lpstr>
      <vt:lpstr>Акция «Путь Победы» </vt:lpstr>
      <vt:lpstr>Онлайн-флешмоб «Путь Победы» </vt:lpstr>
      <vt:lpstr>МИНУТА МОЛЧАНИЯ</vt:lpstr>
      <vt:lpstr>Акция «За Родину»</vt:lpstr>
      <vt:lpstr>Концерт-акция «Ночь без войны»</vt:lpstr>
      <vt:lpstr>Мероприятия и акции ВВПОД «ЮНАРМИЯ»</vt:lpstr>
      <vt:lpstr>ООД «Поисковое движение России»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Петряшева Е.С.</cp:lastModifiedBy>
  <cp:revision>91</cp:revision>
  <cp:lastPrinted>2022-06-03T08:17:18Z</cp:lastPrinted>
  <dcterms:created xsi:type="dcterms:W3CDTF">2020-06-23T00:38:27Z</dcterms:created>
  <dcterms:modified xsi:type="dcterms:W3CDTF">2023-06-17T06:16:48Z</dcterms:modified>
</cp:coreProperties>
</file>